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4"/>
  </p:handout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9900"/>
    <a:srgbClr val="FFFFFF"/>
    <a:srgbClr val="33CC00"/>
    <a:srgbClr val="99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 autoAdjust="0"/>
    <p:restoredTop sz="94638" autoAdjust="0"/>
  </p:normalViewPr>
  <p:slideViewPr>
    <p:cSldViewPr snapToGrid="0" snapToObjects="1">
      <p:cViewPr>
        <p:scale>
          <a:sx n="121" d="100"/>
          <a:sy n="121" d="100"/>
        </p:scale>
        <p:origin x="-1696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92D2B-5053-0148-BA12-4F17CAC9F411}" type="datetimeFigureOut">
              <a:rPr lang="en-US" smtClean="0"/>
              <a:t>12/3/13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57334-23AE-AC49-91B5-28D70C8E4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5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28F5-9850-1C4D-998E-8F07146FD3AB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11FF3-5056-904A-9203-86E96B74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05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28F5-9850-1C4D-998E-8F07146FD3AB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11FF3-5056-904A-9203-86E96B74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8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28F5-9850-1C4D-998E-8F07146FD3AB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11FF3-5056-904A-9203-86E96B74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12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28F5-9850-1C4D-998E-8F07146FD3AB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11FF3-5056-904A-9203-86E96B74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1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28F5-9850-1C4D-998E-8F07146FD3AB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11FF3-5056-904A-9203-86E96B74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31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28F5-9850-1C4D-998E-8F07146FD3AB}" type="datetimeFigureOut">
              <a:rPr lang="en-US" smtClean="0"/>
              <a:t>12/3/13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11FF3-5056-904A-9203-86E96B74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9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28F5-9850-1C4D-998E-8F07146FD3AB}" type="datetimeFigureOut">
              <a:rPr lang="en-US" smtClean="0"/>
              <a:t>12/3/13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11FF3-5056-904A-9203-86E96B74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1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28F5-9850-1C4D-998E-8F07146FD3AB}" type="datetimeFigureOut">
              <a:rPr lang="en-US" smtClean="0"/>
              <a:t>12/3/13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11FF3-5056-904A-9203-86E96B74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9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28F5-9850-1C4D-998E-8F07146FD3AB}" type="datetimeFigureOut">
              <a:rPr lang="en-US" smtClean="0"/>
              <a:t>12/3/13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11FF3-5056-904A-9203-86E96B74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2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28F5-9850-1C4D-998E-8F07146FD3AB}" type="datetimeFigureOut">
              <a:rPr lang="en-US" smtClean="0"/>
              <a:t>12/3/13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11FF3-5056-904A-9203-86E96B74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66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28F5-9850-1C4D-998E-8F07146FD3AB}" type="datetimeFigureOut">
              <a:rPr lang="en-US" smtClean="0"/>
              <a:t>12/3/13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11FF3-5056-904A-9203-86E96B74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77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D28F5-9850-1C4D-998E-8F07146FD3AB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11FF3-5056-904A-9203-86E96B74D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4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2105874" y="1422078"/>
            <a:ext cx="5438367" cy="3643706"/>
          </a:xfrm>
          <a:prstGeom prst="wedgeEllipseCallou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2013_10_14: </a:t>
            </a:r>
          </a:p>
          <a:p>
            <a:pPr algn="ctr"/>
            <a:r>
              <a:rPr lang="en-US" dirty="0" smtClean="0"/>
              <a:t>Make electroporation-only pCM66T.</a:t>
            </a:r>
          </a:p>
          <a:p>
            <a:pPr algn="ctr"/>
            <a:r>
              <a:rPr lang="en-US" dirty="0" smtClean="0"/>
              <a:t>Call it pCM66TE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639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915" y="188933"/>
            <a:ext cx="856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2013_11_18: I think my sketch of the final construct is wrong.  Re-built the component pieces and the expected assembly from these.  Re-do the PCR table. </a:t>
            </a:r>
          </a:p>
        </p:txBody>
      </p:sp>
      <p:pic>
        <p:nvPicPr>
          <p:cNvPr id="5" name="Picture 4" descr="Screen Shot 2013-11-18 at 5.16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8842" y="987630"/>
            <a:ext cx="14210238" cy="85873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657046"/>
              </p:ext>
            </p:extLst>
          </p:nvPr>
        </p:nvGraphicFramePr>
        <p:xfrm>
          <a:off x="188915" y="2179718"/>
          <a:ext cx="4876800" cy="17068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19200"/>
                <a:gridCol w="1219200"/>
                <a:gridCol w="1219200"/>
                <a:gridCol w="12192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100" dirty="0" smtClean="0"/>
                        <a:t>Primers:</a:t>
                      </a:r>
                      <a:endParaRPr lang="en-US" sz="11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dirty="0" smtClean="0"/>
                        <a:t>BP in templates</a:t>
                      </a:r>
                      <a:r>
                        <a:rPr lang="en-US" sz="1100" baseline="0" dirty="0" smtClean="0"/>
                        <a:t> and construct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F</a:t>
                      </a:r>
                      <a:endParaRPr lang="en-US" sz="11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Desired </a:t>
                      </a:r>
                      <a:r>
                        <a:rPr lang="en-US" sz="1100" dirty="0" err="1" smtClean="0"/>
                        <a:t>bp</a:t>
                      </a:r>
                      <a:endParaRPr lang="en-US" sz="11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pCM66T template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267 (before </a:t>
                      </a:r>
                      <a:r>
                        <a:rPr lang="en-US" sz="1100" dirty="0" err="1" smtClean="0"/>
                        <a:t>OriV</a:t>
                      </a:r>
                      <a:r>
                        <a:rPr lang="en-US" sz="1100" dirty="0" smtClean="0"/>
                        <a:t>)</a:t>
                      </a:r>
                      <a:r>
                        <a:rPr lang="en-US" sz="1100" baseline="0" dirty="0" smtClean="0"/>
                        <a:t> </a:t>
                      </a:r>
                      <a:endParaRPr lang="en-US" sz="11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269 (Inside ColE1)</a:t>
                      </a:r>
                      <a:endParaRPr lang="en-US" sz="11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995</a:t>
                      </a:r>
                      <a:endParaRPr lang="en-US" sz="1100" dirty="0"/>
                    </a:p>
                  </a:txBody>
                  <a:tcPr>
                    <a:solidFill>
                      <a:srgbClr val="99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2225</a:t>
                      </a:r>
                      <a:endParaRPr 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267 (before </a:t>
                      </a:r>
                      <a:r>
                        <a:rPr lang="en-US" sz="1100" dirty="0" err="1" smtClean="0"/>
                        <a:t>OriV</a:t>
                      </a:r>
                      <a:r>
                        <a:rPr lang="en-US" sz="1100" dirty="0" smtClean="0"/>
                        <a:t>)</a:t>
                      </a:r>
                      <a:r>
                        <a:rPr lang="en-US" sz="1100" baseline="0" dirty="0" smtClean="0"/>
                        <a:t> </a:t>
                      </a:r>
                      <a:endParaRPr lang="en-US" sz="1100" dirty="0" smtClean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195 (inside </a:t>
                      </a:r>
                      <a:r>
                        <a:rPr lang="en-US" sz="1100" dirty="0" err="1" smtClean="0"/>
                        <a:t>IncP</a:t>
                      </a:r>
                      <a:r>
                        <a:rPr lang="en-US" sz="1100" dirty="0" smtClean="0"/>
                        <a:t> origin of transfer, </a:t>
                      </a:r>
                      <a:r>
                        <a:rPr lang="en-US" sz="1100" dirty="0" err="1" smtClean="0"/>
                        <a:t>TraJ</a:t>
                      </a:r>
                      <a:r>
                        <a:rPr lang="en-US" sz="1100" dirty="0" smtClean="0"/>
                        <a:t>’ {what I cut})</a:t>
                      </a:r>
                      <a:endParaRPr lang="en-US" sz="11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none</a:t>
                      </a:r>
                      <a:endParaRPr lang="en-US" sz="1100" dirty="0"/>
                    </a:p>
                  </a:txBody>
                  <a:tcPr>
                    <a:solidFill>
                      <a:srgbClr val="99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648</a:t>
                      </a:r>
                      <a:endParaRPr 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88915" y="4057013"/>
            <a:ext cx="8564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aren’t similar matches for p195 or p269 in the new design goal.  Not 267, either.</a:t>
            </a:r>
          </a:p>
          <a:p>
            <a:r>
              <a:rPr lang="en-US" dirty="0" smtClean="0"/>
              <a:t>How am I getting a ~1.4 kb band??? </a:t>
            </a:r>
          </a:p>
          <a:p>
            <a:endParaRPr lang="en-US" dirty="0"/>
          </a:p>
          <a:p>
            <a:r>
              <a:rPr lang="en-US" dirty="0" smtClean="0"/>
              <a:t>My best guess so far is that the products used to assemble are somehow wrong. 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4394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3-11-19 at 11.43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7" y="1038094"/>
            <a:ext cx="5177880" cy="2906764"/>
          </a:xfrm>
          <a:prstGeom prst="rect">
            <a:avLst/>
          </a:prstGeom>
        </p:spPr>
      </p:pic>
      <p:pic>
        <p:nvPicPr>
          <p:cNvPr id="4" name="Picture 3" descr="Screen Shot 2013-11-18 at 11.35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19" y="393868"/>
            <a:ext cx="3621596" cy="6442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8420" y="178437"/>
            <a:ext cx="6160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2013/11/19: follow up on confusion about sequencing in:</a:t>
            </a:r>
            <a:endParaRPr lang="en-US" sz="1400" dirty="0"/>
          </a:p>
        </p:txBody>
      </p:sp>
      <p:pic>
        <p:nvPicPr>
          <p:cNvPr id="9" name="Picture 8" descr="2013_11_19 gel 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0" y="4048965"/>
            <a:ext cx="3850105" cy="2887579"/>
          </a:xfrm>
          <a:prstGeom prst="rect">
            <a:avLst/>
          </a:prstGeom>
        </p:spPr>
      </p:pic>
      <p:pic>
        <p:nvPicPr>
          <p:cNvPr id="10" name="Picture 9" descr="2013_11_19 gel 2 - wells 94-10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525" y="4048965"/>
            <a:ext cx="3850105" cy="28875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1697" y="3944858"/>
            <a:ext cx="1448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Wells 84-88</a:t>
            </a:r>
          </a:p>
          <a:p>
            <a:pPr algn="ctr"/>
            <a:r>
              <a:rPr lang="en-US" sz="1200" dirty="0" smtClean="0"/>
              <a:t>p267 -&gt; 159 or 269</a:t>
            </a:r>
          </a:p>
          <a:p>
            <a:pPr algn="ctr"/>
            <a:r>
              <a:rPr lang="en-US" sz="1200" dirty="0" smtClean="0"/>
              <a:t>(test both seams)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381992" y="4067916"/>
            <a:ext cx="1448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Wells 94-98</a:t>
            </a:r>
          </a:p>
          <a:p>
            <a:pPr algn="ctr"/>
            <a:r>
              <a:rPr lang="en-US" sz="1200" dirty="0" smtClean="0"/>
              <a:t>p267 -&gt; p241 </a:t>
            </a:r>
          </a:p>
          <a:p>
            <a:pPr algn="ctr"/>
            <a:r>
              <a:rPr lang="en-US" sz="1200" dirty="0" smtClean="0"/>
              <a:t>(test 1</a:t>
            </a:r>
            <a:r>
              <a:rPr lang="en-US" sz="1200" baseline="30000" dirty="0" smtClean="0"/>
              <a:t>st</a:t>
            </a:r>
            <a:r>
              <a:rPr lang="en-US" sz="1200" dirty="0" smtClean="0"/>
              <a:t> seam)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120043" y="3978954"/>
            <a:ext cx="1794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Wells 89-93</a:t>
            </a:r>
          </a:p>
          <a:p>
            <a:pPr algn="ctr"/>
            <a:r>
              <a:rPr lang="en-US" sz="1200" dirty="0" smtClean="0"/>
              <a:t>p194 -&gt; p 241</a:t>
            </a:r>
          </a:p>
          <a:p>
            <a:pPr algn="ctr"/>
            <a:r>
              <a:rPr lang="en-US" sz="1200" dirty="0" smtClean="0"/>
              <a:t>(+ if trimmed part is present) 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982738" y="4093820"/>
            <a:ext cx="1448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Wells 99-10</a:t>
            </a:r>
          </a:p>
          <a:p>
            <a:pPr algn="ctr"/>
            <a:r>
              <a:rPr lang="en-US" sz="1200" dirty="0" smtClean="0"/>
              <a:t>p160 -&gt; p241</a:t>
            </a:r>
          </a:p>
          <a:p>
            <a:pPr algn="ctr"/>
            <a:r>
              <a:rPr lang="en-US" sz="1200" dirty="0" smtClean="0"/>
              <a:t>(test 1</a:t>
            </a:r>
            <a:r>
              <a:rPr lang="en-US" sz="1200" baseline="30000" dirty="0" smtClean="0"/>
              <a:t>st</a:t>
            </a:r>
            <a:r>
              <a:rPr lang="en-US" sz="1200" dirty="0" smtClean="0"/>
              <a:t> seam)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876191" y="6344592"/>
            <a:ext cx="241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</a:rPr>
              <a:t>*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394133" y="4869344"/>
            <a:ext cx="11114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pCM66T control</a:t>
            </a:r>
            <a:endParaRPr lang="en-US" sz="105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1873362" y="6344294"/>
            <a:ext cx="11114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pCM66T control</a:t>
            </a:r>
            <a:endParaRPr lang="en-US" sz="105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4124817" y="6222444"/>
            <a:ext cx="11114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pCM66T control</a:t>
            </a:r>
            <a:endParaRPr lang="en-US" sz="105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5589286" y="6253932"/>
            <a:ext cx="11114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pCM66T control</a:t>
            </a:r>
            <a:endParaRPr 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897400" y="5555892"/>
            <a:ext cx="241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</a:rPr>
              <a:t>*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38196" y="6450135"/>
            <a:ext cx="1542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</a:rPr>
              <a:t>194 amplifies if piece I cut is present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65482" y="5645572"/>
            <a:ext cx="241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x</a:t>
            </a:r>
            <a:endParaRPr lang="en-US" sz="11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86015" y="5698189"/>
            <a:ext cx="241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</a:rPr>
              <a:t>*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69974" y="5287156"/>
            <a:ext cx="241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</a:rPr>
              <a:t>*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38977" y="5217823"/>
            <a:ext cx="241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</a:rPr>
              <a:t>*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90863" y="5459945"/>
            <a:ext cx="241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00101" y="5423729"/>
            <a:ext cx="241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46956" y="5408193"/>
            <a:ext cx="241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21860" y="5763539"/>
            <a:ext cx="241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35310" y="5818498"/>
            <a:ext cx="241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61175" y="5855442"/>
            <a:ext cx="241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47726" y="7030842"/>
            <a:ext cx="241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75000"/>
                  </a:schemeClr>
                </a:solidFill>
              </a:rPr>
              <a:t>*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2434" y="5362970"/>
            <a:ext cx="241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x</a:t>
            </a:r>
            <a:endParaRPr lang="en-US" sz="11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49927" y="676783"/>
            <a:ext cx="3341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p241 is the priming region for the reverse primer in the </a:t>
            </a:r>
            <a:r>
              <a:rPr lang="en-US" sz="1400" dirty="0" err="1" smtClean="0"/>
              <a:t>OriV</a:t>
            </a:r>
            <a:r>
              <a:rPr lang="en-US" sz="1400" dirty="0" smtClean="0"/>
              <a:t> insert.</a:t>
            </a:r>
          </a:p>
          <a:p>
            <a:endParaRPr lang="en-US" sz="1400" dirty="0"/>
          </a:p>
          <a:p>
            <a:r>
              <a:rPr lang="en-US" sz="1400" dirty="0" smtClean="0"/>
              <a:t>Primer  269 is past that, in ColE1.</a:t>
            </a:r>
          </a:p>
        </p:txBody>
      </p:sp>
      <p:sp>
        <p:nvSpPr>
          <p:cNvPr id="3" name="Oval 2"/>
          <p:cNvSpPr/>
          <p:nvPr/>
        </p:nvSpPr>
        <p:spPr>
          <a:xfrm>
            <a:off x="4549944" y="2655556"/>
            <a:ext cx="387828" cy="409355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2935" y="2896970"/>
            <a:ext cx="1332899" cy="31489"/>
          </a:xfrm>
          <a:custGeom>
            <a:avLst/>
            <a:gdLst>
              <a:gd name="connsiteX0" fmla="*/ 0 w 1332899"/>
              <a:gd name="connsiteY0" fmla="*/ 0 h 31489"/>
              <a:gd name="connsiteX1" fmla="*/ 1332899 w 1332899"/>
              <a:gd name="connsiteY1" fmla="*/ 31489 h 31489"/>
              <a:gd name="connsiteX2" fmla="*/ 1332899 w 1332899"/>
              <a:gd name="connsiteY2" fmla="*/ 31489 h 31489"/>
              <a:gd name="connsiteX3" fmla="*/ 1332899 w 1332899"/>
              <a:gd name="connsiteY3" fmla="*/ 31489 h 3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2899" h="31489">
                <a:moveTo>
                  <a:pt x="0" y="0"/>
                </a:moveTo>
                <a:lnTo>
                  <a:pt x="1332899" y="31489"/>
                </a:lnTo>
                <a:lnTo>
                  <a:pt x="1332899" y="31489"/>
                </a:lnTo>
                <a:lnTo>
                  <a:pt x="1332899" y="31489"/>
                </a:lnTo>
              </a:path>
            </a:pathLst>
          </a:cu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34289" y="2700904"/>
            <a:ext cx="2384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says </a:t>
            </a:r>
            <a:r>
              <a:rPr lang="en-US" sz="1400" dirty="0" err="1" smtClean="0"/>
              <a:t>IncP</a:t>
            </a:r>
            <a:r>
              <a:rPr lang="en-US" sz="1400" dirty="0" smtClean="0"/>
              <a:t> origin of transfer is gone as desired.</a:t>
            </a:r>
          </a:p>
        </p:txBody>
      </p:sp>
      <p:sp>
        <p:nvSpPr>
          <p:cNvPr id="35" name="Freeform 34"/>
          <p:cNvSpPr/>
          <p:nvPr/>
        </p:nvSpPr>
        <p:spPr>
          <a:xfrm flipV="1">
            <a:off x="-419811" y="1662378"/>
            <a:ext cx="2805826" cy="814741"/>
          </a:xfrm>
          <a:custGeom>
            <a:avLst/>
            <a:gdLst>
              <a:gd name="connsiteX0" fmla="*/ 0 w 1332899"/>
              <a:gd name="connsiteY0" fmla="*/ 0 h 31489"/>
              <a:gd name="connsiteX1" fmla="*/ 1332899 w 1332899"/>
              <a:gd name="connsiteY1" fmla="*/ 31489 h 31489"/>
              <a:gd name="connsiteX2" fmla="*/ 1332899 w 1332899"/>
              <a:gd name="connsiteY2" fmla="*/ 31489 h 31489"/>
              <a:gd name="connsiteX3" fmla="*/ 1332899 w 1332899"/>
              <a:gd name="connsiteY3" fmla="*/ 31489 h 3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2899" h="31489">
                <a:moveTo>
                  <a:pt x="0" y="0"/>
                </a:moveTo>
                <a:lnTo>
                  <a:pt x="1332899" y="31489"/>
                </a:lnTo>
                <a:lnTo>
                  <a:pt x="1332899" y="31489"/>
                </a:lnTo>
                <a:lnTo>
                  <a:pt x="1332899" y="31489"/>
                </a:lnTo>
              </a:path>
            </a:pathLst>
          </a:cu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-419811" y="2477119"/>
            <a:ext cx="2805826" cy="314888"/>
          </a:xfrm>
          <a:custGeom>
            <a:avLst/>
            <a:gdLst>
              <a:gd name="connsiteX0" fmla="*/ 0 w 1332899"/>
              <a:gd name="connsiteY0" fmla="*/ 0 h 31489"/>
              <a:gd name="connsiteX1" fmla="*/ 1332899 w 1332899"/>
              <a:gd name="connsiteY1" fmla="*/ 31489 h 31489"/>
              <a:gd name="connsiteX2" fmla="*/ 1332899 w 1332899"/>
              <a:gd name="connsiteY2" fmla="*/ 31489 h 31489"/>
              <a:gd name="connsiteX3" fmla="*/ 1332899 w 1332899"/>
              <a:gd name="connsiteY3" fmla="*/ 31489 h 3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2899" h="31489">
                <a:moveTo>
                  <a:pt x="0" y="0"/>
                </a:moveTo>
                <a:lnTo>
                  <a:pt x="1332899" y="31489"/>
                </a:lnTo>
                <a:lnTo>
                  <a:pt x="1332899" y="31489"/>
                </a:lnTo>
                <a:lnTo>
                  <a:pt x="1332899" y="31489"/>
                </a:lnTo>
              </a:path>
            </a:pathLst>
          </a:cu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-1587927" y="1978970"/>
            <a:ext cx="152495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Difference between 269 and 241 as reverse primers is that 269 tests bot seams, whereas 267 only tests one. </a:t>
            </a:r>
          </a:p>
          <a:p>
            <a:r>
              <a:rPr lang="en-US" sz="1100" dirty="0" smtClean="0">
                <a:solidFill>
                  <a:schemeClr val="accent3">
                    <a:lumMod val="75000"/>
                  </a:schemeClr>
                </a:solidFill>
              </a:rPr>
              <a:t>Is it possible that only the upstream seam is correct?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57989" y="3484072"/>
            <a:ext cx="182890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p160 is redundant with p 267; </a:t>
            </a:r>
            <a:r>
              <a:rPr lang="en-US" sz="1050" dirty="0" err="1" smtClean="0"/>
              <a:t>doesn</a:t>
            </a:r>
            <a:r>
              <a:rPr lang="fr-FR" sz="1050" dirty="0" smtClean="0"/>
              <a:t>’</a:t>
            </a:r>
            <a:r>
              <a:rPr lang="en-US" sz="1050" dirty="0" smtClean="0"/>
              <a:t>t test anything new about seams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78630" y="3064911"/>
            <a:ext cx="2384570" cy="20313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Upstream seam should be correct, but downstream seam broken.  Trimmed part should be missing only in colony 1 sequenced in 10-…44516</a:t>
            </a:r>
          </a:p>
        </p:txBody>
      </p:sp>
    </p:spTree>
    <p:extLst>
      <p:ext uri="{BB962C8B-B14F-4D97-AF65-F5344CB8AC3E}">
        <p14:creationId xmlns:p14="http://schemas.microsoft.com/office/powerpoint/2010/main" val="3884317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692" y="107462"/>
            <a:ext cx="8496874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2013/11/20: Review sequencing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10-</a:t>
            </a:r>
            <a:r>
              <a:rPr lang="en-US" dirty="0" smtClean="0"/>
              <a:t>244552813 10/28: colony 4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seq</a:t>
            </a:r>
            <a:r>
              <a:rPr lang="en-US" dirty="0" smtClean="0"/>
              <a:t> w/ p269.  Poor quality.   Free repeat </a:t>
            </a:r>
            <a:r>
              <a:rPr lang="en-US" dirty="0" smtClean="0">
                <a:sym typeface="Wingdings"/>
              </a:rPr>
              <a:t> no priming.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10</a:t>
            </a:r>
            <a:r>
              <a:rPr lang="en-US" dirty="0"/>
              <a:t>-</a:t>
            </a:r>
            <a:r>
              <a:rPr lang="en-US" dirty="0" smtClean="0"/>
              <a:t>245333907 11/5: colonies B2, B4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both were pCM66T, not pCM66TE.  I had misinterpreted the colony PCR and chosen the wrong colonies.  Not sure why I named them B#, because they were </a:t>
            </a:r>
            <a:r>
              <a:rPr lang="en-US" dirty="0" err="1" smtClean="0"/>
              <a:t>lableled</a:t>
            </a:r>
            <a:r>
              <a:rPr lang="en-US" dirty="0" smtClean="0"/>
              <a:t> A2-2 and A2-4 in slide 7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10</a:t>
            </a:r>
            <a:r>
              <a:rPr lang="en-US" dirty="0"/>
              <a:t>-</a:t>
            </a:r>
            <a:r>
              <a:rPr lang="en-US" dirty="0" smtClean="0"/>
              <a:t>246044516 11/13(</a:t>
            </a:r>
            <a:r>
              <a:rPr lang="en-US" dirty="0" err="1" smtClean="0"/>
              <a:t>ish</a:t>
            </a:r>
            <a:r>
              <a:rPr lang="en-US" dirty="0" smtClean="0"/>
              <a:t>): new colonies 1 &amp; 6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1, 5, 6 all looked good.  I inoculated from 1 and 6 </a:t>
            </a:r>
            <a:r>
              <a:rPr lang="en-US" dirty="0" err="1" smtClean="0"/>
              <a:t>restreaks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These also appeared as pCM66T, not pCM66TE.  Analyze colony PCR done yesterday to clarify: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267 -&gt; 269 should be 995 </a:t>
            </a:r>
            <a:r>
              <a:rPr lang="en-US" dirty="0" err="1" smtClean="0"/>
              <a:t>bp</a:t>
            </a:r>
            <a:r>
              <a:rPr lang="en-US" dirty="0" smtClean="0"/>
              <a:t> but colony 1 was ~1500 </a:t>
            </a:r>
            <a:r>
              <a:rPr lang="en-US" dirty="0" err="1" smtClean="0"/>
              <a:t>bp</a:t>
            </a:r>
            <a:r>
              <a:rPr lang="en-US" dirty="0" smtClean="0"/>
              <a:t> and colony 2 was ~2244.  I’m surprised they sequenced the same then.  The sequencing reads also align the same, exactly matching pCM66 not pCM66TE.  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5" name="Picture 4" descr="Screen Shot 2013-11-20 at 6.14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001" y="3747167"/>
            <a:ext cx="4039997" cy="386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33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692" y="107462"/>
            <a:ext cx="8496874" cy="7201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.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194 -&gt; 241 should only amplify if the cut bit is present because 194 is inside the </a:t>
            </a:r>
            <a:r>
              <a:rPr lang="en-US" dirty="0" err="1" smtClean="0"/>
              <a:t>IncP</a:t>
            </a:r>
            <a:r>
              <a:rPr lang="en-US" dirty="0" smtClean="0"/>
              <a:t> origin of transfer part cut. </a:t>
            </a:r>
          </a:p>
          <a:p>
            <a:pPr marL="1657350" lvl="3" indent="-285750">
              <a:buFont typeface="Arial"/>
              <a:buChar char="•"/>
            </a:pPr>
            <a:r>
              <a:rPr lang="en-US" dirty="0" smtClean="0"/>
              <a:t>It is even more convincing now that colonies 1 &amp; 6 should have sequenced differently. 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Sequence with primer 267 to see if </a:t>
            </a:r>
            <a:r>
              <a:rPr lang="en-US" dirty="0" err="1" smtClean="0"/>
              <a:t>OriT</a:t>
            </a:r>
            <a:r>
              <a:rPr lang="en-US" dirty="0" smtClean="0"/>
              <a:t> is gone as desired.  PCR suggests it should be! 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just discovered primer 266 has Tm = 65oC</a:t>
            </a:r>
          </a:p>
          <a:p>
            <a:pPr marL="1657350" lvl="3" indent="-285750">
              <a:buFont typeface="Arial"/>
              <a:buChar char="•"/>
            </a:pPr>
            <a:r>
              <a:rPr lang="en-US" dirty="0" smtClean="0"/>
              <a:t>backbone was made with Tm = 67 or 70oC (unclear).  </a:t>
            </a:r>
          </a:p>
          <a:p>
            <a:pPr marL="1200150" lvl="2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There was trimming on both sides of the </a:t>
            </a:r>
            <a:r>
              <a:rPr lang="en-US" dirty="0" err="1" smtClean="0"/>
              <a:t>IncP</a:t>
            </a:r>
            <a:r>
              <a:rPr lang="en-US" dirty="0" smtClean="0"/>
              <a:t> origin of transfer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Did I only achieve trimming on one side? 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PRIMERS 256 and 270 HAVE SIGNIFICANT HOMOLOGY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Alignment:</a:t>
            </a:r>
          </a:p>
          <a:p>
            <a:pPr marL="1200150" lvl="2" indent="-285750">
              <a:buFont typeface="Arial"/>
              <a:buChar char="•"/>
            </a:pPr>
            <a:r>
              <a:rPr lang="en-US" sz="800" dirty="0" smtClean="0">
                <a:latin typeface="Courier"/>
                <a:cs typeface="Courier"/>
              </a:rPr>
              <a:t>Alignment </a:t>
            </a:r>
            <a:r>
              <a:rPr lang="en-US" sz="800" dirty="0">
                <a:latin typeface="Courier"/>
                <a:cs typeface="Courier"/>
              </a:rPr>
              <a:t>statistics for match #1</a:t>
            </a:r>
          </a:p>
          <a:p>
            <a:pPr marL="1200150" lvl="2" indent="-285750">
              <a:buFont typeface="Arial"/>
              <a:buChar char="•"/>
            </a:pPr>
            <a:r>
              <a:rPr lang="en-US" sz="800" dirty="0">
                <a:latin typeface="Courier"/>
                <a:cs typeface="Courier"/>
              </a:rPr>
              <a:t>Score	Expect	Identities	Gaps	Strand</a:t>
            </a:r>
          </a:p>
          <a:p>
            <a:pPr marL="1200150" lvl="2" indent="-285750">
              <a:buFont typeface="Arial"/>
              <a:buChar char="•"/>
            </a:pPr>
            <a:r>
              <a:rPr lang="en-US" sz="800" dirty="0">
                <a:latin typeface="Courier"/>
                <a:cs typeface="Courier"/>
              </a:rPr>
              <a:t>50.1 bits(25)	9e-13	25/25(100%)	0/25(0%)	Plus/Minus</a:t>
            </a:r>
          </a:p>
          <a:p>
            <a:pPr marL="1200150" lvl="2" indent="-285750">
              <a:buFont typeface="Arial"/>
              <a:buChar char="•"/>
            </a:pPr>
            <a:r>
              <a:rPr lang="en-US" sz="800" dirty="0">
                <a:latin typeface="Courier"/>
                <a:cs typeface="Courier"/>
              </a:rPr>
              <a:t>Query  1   GCCGGATCAAGAGCTACCAACTCTT  25</a:t>
            </a:r>
          </a:p>
          <a:p>
            <a:pPr marL="1200150" lvl="2" indent="-285750">
              <a:buFont typeface="Arial"/>
              <a:buChar char="•"/>
            </a:pPr>
            <a:r>
              <a:rPr lang="en-US" sz="800" dirty="0">
                <a:latin typeface="Courier"/>
                <a:cs typeface="Courier"/>
              </a:rPr>
              <a:t>           |||||||||||||||||||||||||</a:t>
            </a:r>
          </a:p>
          <a:p>
            <a:pPr marL="1200150" lvl="2" indent="-285750">
              <a:buFont typeface="Arial"/>
              <a:buChar char="•"/>
            </a:pPr>
            <a:r>
              <a:rPr lang="en-US" sz="800" dirty="0" err="1">
                <a:latin typeface="Courier"/>
                <a:cs typeface="Courier"/>
              </a:rPr>
              <a:t>Sbjct</a:t>
            </a:r>
            <a:r>
              <a:rPr lang="en-US" sz="800" dirty="0">
                <a:latin typeface="Courier"/>
                <a:cs typeface="Courier"/>
              </a:rPr>
              <a:t>  39  GCCGGATCAAGAGCTACCAACTCTT  15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was the backbone really one piece that self-assembled?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can I just screen more colonies to look for ones that are correct? 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7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429" y="0"/>
            <a:ext cx="8207298" cy="6848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out 1-piece assembly.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Backbone was built with: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265  </a:t>
            </a:r>
            <a:r>
              <a:rPr lang="en-US" dirty="0" err="1" smtClean="0"/>
              <a:t>gccggatcaagagctaccaactctt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266  </a:t>
            </a:r>
            <a:r>
              <a:rPr lang="en-US" dirty="0" err="1"/>
              <a:t>cccagcggcgagggcaaccagcccggtgagcgtcggaaagggtcaagggcacattgcccc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Seuqencing</a:t>
            </a:r>
            <a:r>
              <a:rPr lang="en-US" dirty="0" smtClean="0"/>
              <a:t> () revealed: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first seam is perfect.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Sequences </a:t>
            </a:r>
            <a:r>
              <a:rPr lang="en-US" dirty="0"/>
              <a:t>correctly through </a:t>
            </a:r>
            <a:r>
              <a:rPr lang="en-US" dirty="0" smtClean="0"/>
              <a:t>GGGTCTCGCGGTATCATTG, the intended priming region for the reverse primer.  I’m not sure where it goes after that.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What priming went wrong?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Shouldn’t be primer 270 </a:t>
            </a:r>
            <a:r>
              <a:rPr lang="en-US" dirty="0" err="1" smtClean="0"/>
              <a:t>mispriming</a:t>
            </a:r>
            <a:r>
              <a:rPr lang="en-US" dirty="0" smtClean="0"/>
              <a:t> because then the insert would go from ~840 </a:t>
            </a:r>
            <a:r>
              <a:rPr lang="en-US" dirty="0" err="1" smtClean="0"/>
              <a:t>bp</a:t>
            </a:r>
            <a:r>
              <a:rPr lang="en-US" dirty="0" smtClean="0"/>
              <a:t> to ~1240 </a:t>
            </a:r>
            <a:r>
              <a:rPr lang="en-US" dirty="0" err="1" smtClean="0"/>
              <a:t>bp</a:t>
            </a:r>
            <a:r>
              <a:rPr lang="en-US" dirty="0" smtClean="0"/>
              <a:t> and the gel doesn’t show that.  It is </a:t>
            </a:r>
            <a:r>
              <a:rPr lang="en-US" dirty="0" err="1" smtClean="0"/>
              <a:t>def</a:t>
            </a:r>
            <a:r>
              <a:rPr lang="en-US" dirty="0" smtClean="0"/>
              <a:t> ~840. 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That leaves the forward primer on the backbone.  No significant homology for other places on pCM66T though.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OR, I could have used the wrong forward primer and the correct reverse primer on the backbone.  This product retains the </a:t>
            </a:r>
            <a:r>
              <a:rPr lang="en-US" dirty="0" err="1" smtClean="0"/>
              <a:t>IncP</a:t>
            </a:r>
            <a:r>
              <a:rPr lang="en-US" dirty="0" smtClean="0"/>
              <a:t> origin of transfer, so it isn’t right. </a:t>
            </a:r>
          </a:p>
          <a:p>
            <a:pPr marL="1200150" lvl="2" indent="-285750">
              <a:buFont typeface="Arial"/>
              <a:buChar char="•"/>
            </a:pPr>
            <a:r>
              <a:rPr lang="en-US" sz="1100" dirty="0"/>
              <a:t>263	</a:t>
            </a:r>
            <a:r>
              <a:rPr lang="en-US" sz="1100" dirty="0" err="1"/>
              <a:t>OriV</a:t>
            </a:r>
            <a:r>
              <a:rPr lang="en-US" sz="1100" dirty="0"/>
              <a:t>-F	</a:t>
            </a:r>
            <a:r>
              <a:rPr lang="en-US" sz="1100" dirty="0" err="1"/>
              <a:t>cctttccgacgctcaccg</a:t>
            </a:r>
            <a:endParaRPr lang="en-US" sz="1100" dirty="0"/>
          </a:p>
          <a:p>
            <a:pPr marL="1200150" lvl="2" indent="-285750">
              <a:buFont typeface="Arial"/>
              <a:buChar char="•"/>
            </a:pPr>
            <a:r>
              <a:rPr lang="en-US" sz="1100" dirty="0"/>
              <a:t>266	</a:t>
            </a:r>
            <a:r>
              <a:rPr lang="en-US" sz="1100" dirty="0" err="1"/>
              <a:t>Gibson_trim_before_oriV</a:t>
            </a:r>
            <a:r>
              <a:rPr lang="en-US" sz="1100" dirty="0"/>
              <a:t>-R	</a:t>
            </a:r>
            <a:r>
              <a:rPr lang="en-US" sz="1100" dirty="0" err="1" smtClean="0"/>
              <a:t>cccagcggcgagggcaaccagcccggtgagcgtcggaaagggtcaagggcacattgcccc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b="1" u="sng" dirty="0" smtClean="0">
                <a:solidFill>
                  <a:srgbClr val="009900"/>
                </a:solidFill>
              </a:rPr>
              <a:t>This explains the constructs perfectly!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This pair also works, but cuts out the desired piece. </a:t>
            </a:r>
          </a:p>
          <a:p>
            <a:pPr marL="1200150" lvl="2" indent="-285750">
              <a:buFont typeface="Arial"/>
              <a:buChar char="•"/>
            </a:pP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265	ColE1-F	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gccggatcaagagctaccaactctt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270	replace_p_264	</a:t>
            </a:r>
            <a:r>
              <a:rPr lang="en-US" sz="1050" dirty="0" err="1" smtClean="0">
                <a:solidFill>
                  <a:schemeClr val="bg1">
                    <a:lumMod val="65000"/>
                  </a:schemeClr>
                </a:solidFill>
              </a:rPr>
              <a:t>gttaccttcggaaaaagagttggtagctcttgatccggcgcaatgataccgcgagaccc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To fix, re-do backbone with correct primer pair.  Or, treat these with the opposite mismatched pair of primers and just fix the other seam.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60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1-22 at 12.52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899"/>
            <a:ext cx="8018383" cy="652438"/>
          </a:xfrm>
          <a:prstGeom prst="rect">
            <a:avLst/>
          </a:prstGeom>
        </p:spPr>
      </p:pic>
      <p:pic>
        <p:nvPicPr>
          <p:cNvPr id="3" name="Picture 2" descr="Screen Shot 2013-11-22 at 12.53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79" y="759266"/>
            <a:ext cx="3156487" cy="23545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6344" y="1396004"/>
            <a:ext cx="400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Looked good.  Add ½ </a:t>
            </a:r>
            <a:r>
              <a:rPr lang="en-US" dirty="0" err="1" smtClean="0"/>
              <a:t>uL</a:t>
            </a:r>
            <a:r>
              <a:rPr lang="en-US" dirty="0" smtClean="0"/>
              <a:t> Dpn1 from 3:30 -  </a:t>
            </a:r>
            <a:endParaRPr lang="en-US" dirty="0"/>
          </a:p>
        </p:txBody>
      </p:sp>
      <p:pic>
        <p:nvPicPr>
          <p:cNvPr id="7" name="Picture 6" descr="Screen Shot 2013-11-22 at 5.42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535" y="1396004"/>
            <a:ext cx="1133964" cy="48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27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1-25 at 6.16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8" y="0"/>
            <a:ext cx="6398122" cy="1693621"/>
          </a:xfrm>
          <a:prstGeom prst="rect">
            <a:avLst/>
          </a:prstGeom>
        </p:spPr>
      </p:pic>
      <p:pic>
        <p:nvPicPr>
          <p:cNvPr id="3" name="Picture 2" descr="Screen Shot 2013-12-03 at 10.28.1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8" y="1802492"/>
            <a:ext cx="7685158" cy="3056260"/>
          </a:xfrm>
          <a:prstGeom prst="rect">
            <a:avLst/>
          </a:prstGeom>
        </p:spPr>
      </p:pic>
      <p:pic>
        <p:nvPicPr>
          <p:cNvPr id="4" name="Picture 3" descr="2013_12_03 wells 105-112 - control and colonies 1-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67" y="3288598"/>
            <a:ext cx="3096795" cy="2935690"/>
          </a:xfrm>
          <a:prstGeom prst="rect">
            <a:avLst/>
          </a:prstGeom>
        </p:spPr>
      </p:pic>
      <p:pic>
        <p:nvPicPr>
          <p:cNvPr id="5" name="Picture 4" descr="2013_12_03 wells 113-117 - colonies 8-1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353" y="3293334"/>
            <a:ext cx="2564507" cy="31308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5185" y="3326145"/>
            <a:ext cx="2901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Only colony 7 looks good.  </a:t>
            </a:r>
            <a:r>
              <a:rPr lang="en-US" sz="1200" dirty="0" err="1" smtClean="0"/>
              <a:t>Restreak</a:t>
            </a:r>
            <a:r>
              <a:rPr lang="en-US" sz="1200" dirty="0" smtClean="0"/>
              <a:t> it.   </a:t>
            </a:r>
          </a:p>
          <a:p>
            <a:r>
              <a:rPr lang="en-US" sz="1200" dirty="0" err="1" smtClean="0"/>
              <a:t>Electroporate</a:t>
            </a:r>
            <a:r>
              <a:rPr lang="en-US" sz="1200" dirty="0" smtClean="0"/>
              <a:t> 4 more </a:t>
            </a:r>
            <a:r>
              <a:rPr lang="en-US" sz="1200" dirty="0" err="1" smtClean="0"/>
              <a:t>uL</a:t>
            </a:r>
            <a:r>
              <a:rPr lang="en-US" sz="1200" dirty="0" smtClean="0"/>
              <a:t> of the same assembly mix as a backup. </a:t>
            </a:r>
            <a:endParaRPr lang="en-US" sz="1200" dirty="0"/>
          </a:p>
        </p:txBody>
      </p:sp>
      <p:sp>
        <p:nvSpPr>
          <p:cNvPr id="7" name="Oval 6"/>
          <p:cNvSpPr/>
          <p:nvPr/>
        </p:nvSpPr>
        <p:spPr>
          <a:xfrm>
            <a:off x="3846760" y="4654074"/>
            <a:ext cx="387828" cy="40935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7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87760"/>
            <a:ext cx="889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2013/12/03: </a:t>
            </a:r>
            <a:r>
              <a:rPr lang="en-US" dirty="0" err="1" smtClean="0"/>
              <a:t>Electroporate</a:t>
            </a:r>
            <a:r>
              <a:rPr lang="en-US" dirty="0" smtClean="0"/>
              <a:t> more of assembly B in case colony 7 doesn’t work out. </a:t>
            </a:r>
            <a:endParaRPr lang="en-US" sz="1200" dirty="0"/>
          </a:p>
        </p:txBody>
      </p:sp>
      <p:pic>
        <p:nvPicPr>
          <p:cNvPr id="4" name="Picture 3" descr="Screen Shot 2013-12-09 at 10.05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652"/>
            <a:ext cx="9144000" cy="3559252"/>
          </a:xfrm>
          <a:prstGeom prst="rect">
            <a:avLst/>
          </a:prstGeom>
        </p:spPr>
      </p:pic>
      <p:pic>
        <p:nvPicPr>
          <p:cNvPr id="5" name="Picture 4" descr="2013_12_09 wells 118 - 129 colony PC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143" y="2710477"/>
            <a:ext cx="4831189" cy="3557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2876596" y="3109483"/>
            <a:ext cx="1572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pCM66T control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3543266" y="3342841"/>
            <a:ext cx="1572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12-3.7 </a:t>
            </a:r>
            <a:r>
              <a:rPr lang="en-US" sz="1400" dirty="0" err="1" smtClean="0"/>
              <a:t>restreak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3828565" y="3342842"/>
            <a:ext cx="1572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12-3.7 </a:t>
            </a:r>
            <a:r>
              <a:rPr lang="en-US" sz="1400" dirty="0" err="1" smtClean="0"/>
              <a:t>miniprep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647786" y="3342843"/>
            <a:ext cx="1572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12-3.18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6568710" y="3342843"/>
            <a:ext cx="1572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12-3.21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4460914"/>
            <a:ext cx="33374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Colony PCR says 12-3.7 should be ok.  Why did it have the downstream part?</a:t>
            </a:r>
          </a:p>
          <a:p>
            <a:endParaRPr lang="en-US" dirty="0"/>
          </a:p>
          <a:p>
            <a:r>
              <a:rPr lang="en-US" dirty="0" err="1" smtClean="0"/>
              <a:t>Restreak</a:t>
            </a:r>
            <a:r>
              <a:rPr lang="en-US" dirty="0" smtClean="0"/>
              <a:t> 12-3.18 as a backup.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76910" y="5938241"/>
            <a:ext cx="294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This is closer to 1500 </a:t>
            </a:r>
            <a:r>
              <a:rPr lang="en-US" sz="1400" dirty="0" err="1" smtClean="0"/>
              <a:t>bp</a:t>
            </a:r>
            <a:r>
              <a:rPr lang="en-US" sz="1400" dirty="0" smtClean="0"/>
              <a:t> than 1000.  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324049" y="4807291"/>
            <a:ext cx="136881" cy="11309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327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7444"/>
            <a:ext cx="900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can’t figure out what went wrong, but 12-3.7 is missing </a:t>
            </a:r>
            <a:r>
              <a:rPr lang="en-US" dirty="0" err="1" smtClean="0"/>
              <a:t>OriV</a:t>
            </a:r>
            <a:r>
              <a:rPr lang="en-US" dirty="0" smtClean="0"/>
              <a:t>; it just didn’t trim out the useless </a:t>
            </a:r>
            <a:r>
              <a:rPr lang="en-US" dirty="0" err="1" smtClean="0"/>
              <a:t>bp</a:t>
            </a:r>
            <a:r>
              <a:rPr lang="en-US" dirty="0" smtClean="0"/>
              <a:t> after.  </a:t>
            </a:r>
          </a:p>
          <a:p>
            <a:endParaRPr lang="en-US" dirty="0"/>
          </a:p>
          <a:p>
            <a:r>
              <a:rPr lang="en-US" dirty="0" smtClean="0"/>
              <a:t>Unfortunately I can’t keep it because of an insertion. </a:t>
            </a:r>
            <a:endParaRPr lang="en-US" dirty="0"/>
          </a:p>
        </p:txBody>
      </p:sp>
      <p:pic>
        <p:nvPicPr>
          <p:cNvPr id="6" name="Picture 5" descr="Screen Shot 2013-12-10 at 3.02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" y="1679403"/>
            <a:ext cx="7817913" cy="1574441"/>
          </a:xfrm>
          <a:prstGeom prst="rect">
            <a:avLst/>
          </a:prstGeom>
        </p:spPr>
      </p:pic>
      <p:pic>
        <p:nvPicPr>
          <p:cNvPr id="7" name="Picture 6" descr="Screen Shot 2013-12-10 at 3.01.2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39"/>
          <a:stretch/>
        </p:blipFill>
        <p:spPr>
          <a:xfrm>
            <a:off x="724172" y="2259764"/>
            <a:ext cx="2569817" cy="957155"/>
          </a:xfrm>
          <a:prstGeom prst="rect">
            <a:avLst/>
          </a:prstGeom>
        </p:spPr>
      </p:pic>
      <p:pic>
        <p:nvPicPr>
          <p:cNvPr id="8" name="Picture 7" descr="Screen Shot 2013-12-10 at 3.01.2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39"/>
          <a:stretch/>
        </p:blipFill>
        <p:spPr>
          <a:xfrm>
            <a:off x="724174" y="3228603"/>
            <a:ext cx="2569817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2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3-12-10 at 3.21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57538" cy="72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2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2013_10_14 wells 7-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052" y="2613307"/>
            <a:ext cx="3787738" cy="3976017"/>
          </a:xfrm>
          <a:prstGeom prst="rect">
            <a:avLst/>
          </a:prstGeom>
        </p:spPr>
      </p:pic>
      <p:pic>
        <p:nvPicPr>
          <p:cNvPr id="2" name="Picture 1" descr="Screen Shot 2013-10-14 at 1.27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66" y="37566"/>
            <a:ext cx="1818655" cy="1526283"/>
          </a:xfrm>
          <a:prstGeom prst="rect">
            <a:avLst/>
          </a:prstGeom>
        </p:spPr>
      </p:pic>
      <p:pic>
        <p:nvPicPr>
          <p:cNvPr id="3" name="Picture 2" descr="Screen Shot 2013-10-14 at 1.28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121" y="1563849"/>
            <a:ext cx="1813700" cy="1699724"/>
          </a:xfrm>
          <a:prstGeom prst="rect">
            <a:avLst/>
          </a:prstGeom>
        </p:spPr>
      </p:pic>
      <p:pic>
        <p:nvPicPr>
          <p:cNvPr id="5" name="Picture 4" descr="2013-10-14 13.22.0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3272" y="2749587"/>
            <a:ext cx="6332549" cy="3759951"/>
          </a:xfrm>
          <a:prstGeom prst="rect">
            <a:avLst/>
          </a:prstGeom>
        </p:spPr>
      </p:pic>
      <p:pic>
        <p:nvPicPr>
          <p:cNvPr id="6" name="Picture 5" descr="Screen Shot 2013-10-14 at 1.38.1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9268" y="37566"/>
            <a:ext cx="6556434" cy="2575742"/>
          </a:xfrm>
          <a:prstGeom prst="rect">
            <a:avLst/>
          </a:prstGeom>
        </p:spPr>
      </p:pic>
      <p:pic>
        <p:nvPicPr>
          <p:cNvPr id="7" name="Picture 6" descr="2013_10_14 wells 1-6 - goo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548" y="246999"/>
            <a:ext cx="2009274" cy="22378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48474" y="155150"/>
            <a:ext cx="2279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Wells 1-6 are good.  Make more of well 4.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67749" y="2617242"/>
            <a:ext cx="2859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Wells 7-15 didn’t amplify.  Was primer 264 too high?  Order a lower Tm version.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569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0 at 6.55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945"/>
            <a:ext cx="5775818" cy="492141"/>
          </a:xfrm>
          <a:prstGeom prst="rect">
            <a:avLst/>
          </a:prstGeom>
        </p:spPr>
      </p:pic>
      <p:pic>
        <p:nvPicPr>
          <p:cNvPr id="3" name="Picture 2" descr="Screen Shot 2013-12-10 at 6.55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11" y="571086"/>
            <a:ext cx="1762407" cy="1398431"/>
          </a:xfrm>
          <a:prstGeom prst="rect">
            <a:avLst/>
          </a:prstGeom>
        </p:spPr>
      </p:pic>
      <p:pic>
        <p:nvPicPr>
          <p:cNvPr id="6" name="Picture 5" descr="Screen Shot 2013-12-12 at 3.08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5" y="2576556"/>
            <a:ext cx="7895063" cy="199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27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12-12 at 3.12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43767" cy="2883282"/>
          </a:xfrm>
          <a:prstGeom prst="rect">
            <a:avLst/>
          </a:prstGeom>
        </p:spPr>
      </p:pic>
      <p:pic>
        <p:nvPicPr>
          <p:cNvPr id="4" name="Picture 3" descr="2013_12_12 wells 148-15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42" y="3513948"/>
            <a:ext cx="2764974" cy="2927911"/>
          </a:xfrm>
          <a:prstGeom prst="rect">
            <a:avLst/>
          </a:prstGeom>
        </p:spPr>
      </p:pic>
      <p:pic>
        <p:nvPicPr>
          <p:cNvPr id="5" name="Picture 4" descr="2013_12_12 wells 139-147 pCM66T control and colonies 1-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2747"/>
            <a:ext cx="3901922" cy="34291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730535" y="4146313"/>
            <a:ext cx="1572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12-12.2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100387" y="4146313"/>
            <a:ext cx="1572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12-12.6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25355" y="3036893"/>
            <a:ext cx="34424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Restreak</a:t>
            </a:r>
            <a:r>
              <a:rPr lang="en-US" sz="1400" dirty="0" smtClean="0"/>
              <a:t> 12-12.2 and 12-2.6</a:t>
            </a:r>
          </a:p>
          <a:p>
            <a:endParaRPr lang="en-US" sz="1400" dirty="0"/>
          </a:p>
          <a:p>
            <a:r>
              <a:rPr lang="en-US" sz="1400" dirty="0" smtClean="0"/>
              <a:t>Hmm… wanted 1044 </a:t>
            </a:r>
            <a:r>
              <a:rPr lang="en-US" sz="1400" dirty="0" err="1" smtClean="0"/>
              <a:t>bp</a:t>
            </a:r>
            <a:r>
              <a:rPr lang="en-US" sz="1400" dirty="0" smtClean="0"/>
              <a:t>; this is a little smaller b/c that band is 1031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75752" y="5154374"/>
            <a:ext cx="78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1031 </a:t>
            </a:r>
            <a:r>
              <a:rPr lang="en-US" sz="1050" dirty="0" err="1" smtClean="0"/>
              <a:t>bp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634751" y="4971089"/>
            <a:ext cx="78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1031 </a:t>
            </a:r>
            <a:r>
              <a:rPr lang="en-US" sz="1050" dirty="0" err="1" smtClean="0"/>
              <a:t>bp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023327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327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10-17 at 10.18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5" y="0"/>
            <a:ext cx="4868275" cy="654658"/>
          </a:xfrm>
          <a:prstGeom prst="rect">
            <a:avLst/>
          </a:prstGeom>
        </p:spPr>
      </p:pic>
      <p:pic>
        <p:nvPicPr>
          <p:cNvPr id="2" name="Picture 1" descr="Screen Shot 2013-10-17 at 10.18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63" y="150964"/>
            <a:ext cx="1767301" cy="1489514"/>
          </a:xfrm>
          <a:prstGeom prst="rect">
            <a:avLst/>
          </a:prstGeom>
        </p:spPr>
      </p:pic>
      <p:pic>
        <p:nvPicPr>
          <p:cNvPr id="6" name="Picture 5" descr="Screen Shot 2013-10-21 at 9.59.4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100"/>
            <a:ext cx="9144000" cy="1939636"/>
          </a:xfrm>
          <a:prstGeom prst="rect">
            <a:avLst/>
          </a:prstGeom>
        </p:spPr>
      </p:pic>
      <p:pic>
        <p:nvPicPr>
          <p:cNvPr id="4" name="Picture 3" descr="2013_10_17 wells 13 and 14 - 2uL before purificaation - look goo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9827" y="1739149"/>
            <a:ext cx="2126002" cy="545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69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10-21 at 10.10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" y="94514"/>
            <a:ext cx="6512560" cy="2270663"/>
          </a:xfrm>
          <a:prstGeom prst="rect">
            <a:avLst/>
          </a:prstGeom>
        </p:spPr>
      </p:pic>
      <p:pic>
        <p:nvPicPr>
          <p:cNvPr id="7" name="Picture 6" descr="2013-10-21 09.58.2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7" r="17357"/>
          <a:stretch/>
        </p:blipFill>
        <p:spPr>
          <a:xfrm rot="5400000">
            <a:off x="6084889" y="2884491"/>
            <a:ext cx="4338318" cy="3832225"/>
          </a:xfrm>
          <a:prstGeom prst="rect">
            <a:avLst/>
          </a:prstGeom>
        </p:spPr>
      </p:pic>
      <p:pic>
        <p:nvPicPr>
          <p:cNvPr id="8" name="Picture 7" descr="2013_10_21 - colony PCR - colonies 1-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" y="2365177"/>
            <a:ext cx="3850105" cy="28875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0880" y="5364480"/>
            <a:ext cx="307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Restreak</a:t>
            </a:r>
            <a:r>
              <a:rPr lang="en-US" dirty="0" smtClean="0"/>
              <a:t> #2, #4, #8.</a:t>
            </a:r>
          </a:p>
          <a:p>
            <a:r>
              <a:rPr lang="en-US" dirty="0" smtClean="0"/>
              <a:t>?? Is </a:t>
            </a:r>
            <a:r>
              <a:rPr lang="en-US" dirty="0" err="1" smtClean="0"/>
              <a:t>Oriv</a:t>
            </a:r>
            <a:r>
              <a:rPr lang="en-US" dirty="0" smtClean="0"/>
              <a:t> affecting copy number in E. coli??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569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4640" y="314960"/>
            <a:ext cx="7640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sequenced colonies 2 and 4 in </a:t>
            </a:r>
            <a:r>
              <a:rPr lang="en-US" dirty="0"/>
              <a:t>order # 10-</a:t>
            </a:r>
            <a:r>
              <a:rPr lang="en-US" dirty="0" smtClean="0"/>
              <a:t>242202803</a:t>
            </a:r>
          </a:p>
          <a:p>
            <a:r>
              <a:rPr lang="en-US" dirty="0" smtClean="0"/>
              <a:t>I accidentally sequenced using the name p15A </a:t>
            </a:r>
            <a:r>
              <a:rPr lang="en-US" dirty="0" err="1" smtClean="0"/>
              <a:t>pTrc</a:t>
            </a:r>
            <a:r>
              <a:rPr lang="en-US" dirty="0" smtClean="0"/>
              <a:t> RFP pCM66T</a:t>
            </a:r>
          </a:p>
          <a:p>
            <a:endParaRPr lang="en-US" dirty="0"/>
          </a:p>
          <a:p>
            <a:r>
              <a:rPr lang="en-US" dirty="0" smtClean="0"/>
              <a:t>primer 42 matches pCM66T (template).  Need to screen more colonies.  The + bands for colonies 2, 4, 8 looked rather faint now that I see.   </a:t>
            </a:r>
            <a:endParaRPr lang="en-US" dirty="0"/>
          </a:p>
        </p:txBody>
      </p:sp>
      <p:pic>
        <p:nvPicPr>
          <p:cNvPr id="3" name="Picture 2" descr="Screen Shot 2013-10-28 at 11.20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792288"/>
            <a:ext cx="6482080" cy="3967265"/>
          </a:xfrm>
          <a:prstGeom prst="rect">
            <a:avLst/>
          </a:prstGeom>
        </p:spPr>
      </p:pic>
      <p:pic>
        <p:nvPicPr>
          <p:cNvPr id="4" name="Picture 3" descr="2013_10_30 wells 26-37 colony PC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76" y="1280546"/>
            <a:ext cx="2922066" cy="2713346"/>
          </a:xfrm>
          <a:prstGeom prst="rect">
            <a:avLst/>
          </a:prstGeom>
        </p:spPr>
      </p:pic>
      <p:pic>
        <p:nvPicPr>
          <p:cNvPr id="5" name="Picture 4" descr="2013_10_30 wells 38-47 colony PC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070" y="3993891"/>
            <a:ext cx="2959971" cy="3154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04705" y="1792288"/>
            <a:ext cx="1700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need a test that tests + if </a:t>
            </a:r>
            <a:r>
              <a:rPr lang="en-US" dirty="0" err="1" smtClean="0"/>
              <a:t>plasmisd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56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11-01 at 5.50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2" y="0"/>
            <a:ext cx="6591027" cy="1289549"/>
          </a:xfrm>
          <a:prstGeom prst="rect">
            <a:avLst/>
          </a:prstGeom>
        </p:spPr>
      </p:pic>
      <p:pic>
        <p:nvPicPr>
          <p:cNvPr id="4" name="Picture 3" descr="2013_11_01 wells 48-51 ran too long thoug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7" y="2031839"/>
            <a:ext cx="1744579" cy="21957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777" y="1385508"/>
            <a:ext cx="174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140V is too high??  For ~30 min in left box with new buffer. 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388075" y="1385508"/>
            <a:ext cx="2282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Re-run what’s left at 120V.  Well 51 only had 2uL, but the others had about enough for 4 </a:t>
            </a:r>
            <a:r>
              <a:rPr lang="en-US" sz="1200" dirty="0" err="1" smtClean="0"/>
              <a:t>uL</a:t>
            </a:r>
            <a:r>
              <a:rPr lang="en-US" sz="1200" dirty="0" smtClean="0"/>
              <a:t> </a:t>
            </a:r>
            <a:r>
              <a:rPr lang="en-US" sz="1200" dirty="0" err="1" smtClean="0"/>
              <a:t>rxns</a:t>
            </a:r>
            <a:r>
              <a:rPr lang="en-US" sz="1200" dirty="0" smtClean="0"/>
              <a:t>. </a:t>
            </a:r>
            <a:endParaRPr lang="en-US" sz="1200" dirty="0"/>
          </a:p>
        </p:txBody>
      </p:sp>
      <p:pic>
        <p:nvPicPr>
          <p:cNvPr id="7" name="Picture 6" descr="2013_11_01 wells 48-51 ran too long though - re run whats left - no desired 1kb ban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21" y="2031839"/>
            <a:ext cx="1780674" cy="29176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942" y="5054158"/>
            <a:ext cx="7168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These don’t look good, so colony PCR the new </a:t>
            </a:r>
            <a:r>
              <a:rPr lang="en-US" sz="1200" dirty="0" err="1" smtClean="0"/>
              <a:t>transformants</a:t>
            </a:r>
            <a:r>
              <a:rPr lang="en-US" sz="1200" dirty="0" smtClean="0"/>
              <a:t> from yesterday.  Hope to find a good one.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8656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1-02 at 4.40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6895054" cy="4476047"/>
          </a:xfrm>
          <a:prstGeom prst="rect">
            <a:avLst/>
          </a:prstGeom>
        </p:spPr>
      </p:pic>
      <p:pic>
        <p:nvPicPr>
          <p:cNvPr id="21" name="Picture 20" descr="2013_11_03 wells 52-63 control and colonies 1-11 - EXP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04" y="1942513"/>
            <a:ext cx="3272589" cy="2631908"/>
          </a:xfrm>
          <a:prstGeom prst="rect">
            <a:avLst/>
          </a:prstGeom>
        </p:spPr>
      </p:pic>
      <p:pic>
        <p:nvPicPr>
          <p:cNvPr id="22" name="Picture 21" descr="2013_11_03 wells 64-75 colonies 12-15 16 18-23 17 - EXP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105" y="1945648"/>
            <a:ext cx="3152274" cy="25867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1406288" y="2089865"/>
            <a:ext cx="141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Colony A2-2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611163" y="2084825"/>
            <a:ext cx="141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Colony A2-3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795048" y="2079785"/>
            <a:ext cx="141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Colony A2-4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2471776" y="2099945"/>
            <a:ext cx="141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Colony A2-7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4303417" y="2079784"/>
            <a:ext cx="141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Colony A2-12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3091432" y="2079783"/>
            <a:ext cx="141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Colony A2-10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4497797" y="2085240"/>
            <a:ext cx="141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Colony A2-13</a:t>
            </a:r>
            <a:endParaRPr lang="en-US" sz="1400" dirty="0"/>
          </a:p>
        </p:txBody>
      </p:sp>
      <p:pic>
        <p:nvPicPr>
          <p:cNvPr id="12" name="Picture 11" descr="Screen Shot 2013-11-03 at 11.10.4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28" y="4532437"/>
            <a:ext cx="3495215" cy="2469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4891582" y="2069704"/>
            <a:ext cx="141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Colony A2-15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5106952" y="2064664"/>
            <a:ext cx="141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Colony A2-16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301332" y="2080616"/>
            <a:ext cx="141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Colony A2-18?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6566230" y="2099945"/>
            <a:ext cx="141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Colony A2-17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565618" y="2094793"/>
            <a:ext cx="141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Colony A2-19?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5757230" y="2074744"/>
            <a:ext cx="141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Colony A2-20?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5951610" y="2080200"/>
            <a:ext cx="141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Colony A2-21?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-1449596" y="4943765"/>
            <a:ext cx="55077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Restreak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#s 2, 3, 4, 7, 10, 11 fairly big.</a:t>
            </a:r>
          </a:p>
          <a:p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Restreak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#s 12, 14, 15, 16, 12, 20 smaller on another plate.</a:t>
            </a: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Miniprep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col 2 &amp; col 4</a:t>
            </a: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 with primer 268 and 212.  212 will clarify whether this is pCM66TE or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pTrc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RFP pCM66TE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77725" y="5093530"/>
            <a:ext cx="47943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131106:</a:t>
            </a:r>
          </a:p>
          <a:p>
            <a:r>
              <a:rPr lang="en-US" sz="1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Oops… I </a:t>
            </a:r>
            <a:r>
              <a:rPr lang="en-US" sz="1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restreaked</a:t>
            </a:r>
            <a:r>
              <a:rPr lang="en-US" sz="1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and sequenced the ones that were pCM66T, not pCM66T.  Keep the *other* colonies.</a:t>
            </a:r>
          </a:p>
          <a:p>
            <a:endParaRPr lang="en-US" sz="1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en-US" sz="14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Keep A2-1, A2-5, A2-6, A2-17, A2-18, A2-21, A2-22</a:t>
            </a:r>
          </a:p>
          <a:p>
            <a:r>
              <a:rPr lang="en-US" sz="1400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Restreak</a:t>
            </a:r>
            <a:r>
              <a:rPr lang="en-US" sz="14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from fridge plates 131106</a:t>
            </a:r>
          </a:p>
          <a:p>
            <a:r>
              <a:rPr lang="en-US" sz="14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Use 11/1 plate from 2</a:t>
            </a:r>
            <a:r>
              <a:rPr lang="en-US" sz="1400" baseline="300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nd</a:t>
            </a:r>
            <a:r>
              <a:rPr lang="en-US" sz="140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transformation of assembly A  (this is why the colonies are A2-#</a:t>
            </a:r>
            <a:endParaRPr lang="en-US" sz="140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3351530" y="2064246"/>
            <a:ext cx="141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Colony A2-11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6184434" y="2078953"/>
            <a:ext cx="141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Colony A2-22?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6368319" y="2084409"/>
            <a:ext cx="1413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Colony A2-23?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86569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9810" y="146948"/>
            <a:ext cx="72102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2013_11_18: I looked at </a:t>
            </a:r>
            <a:r>
              <a:rPr lang="en-US" dirty="0"/>
              <a:t>sequencing from 10-</a:t>
            </a:r>
            <a:r>
              <a:rPr lang="en-US" dirty="0" smtClean="0"/>
              <a:t>246044516. 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They were all pC66T, not pCM66TE. 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Did I send in the wrong colonies?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My annotation of the colonies based on the PCR wasn’t perfect.  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I </a:t>
            </a:r>
            <a:r>
              <a:rPr lang="en-US" dirty="0" err="1" smtClean="0"/>
              <a:t>restreaked</a:t>
            </a:r>
            <a:r>
              <a:rPr lang="en-US" dirty="0" smtClean="0"/>
              <a:t> # 18, but I probably wanted # 19.  Restreak A2-19 today and PCR test later. 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Did I misinterpret the colony PCR? 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No..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Set up same PCR to figure out whether the colonies somehow got switched.  Test lawn area of 11/6 restreak of 11/1 transform/ </a:t>
            </a:r>
            <a:endParaRPr lang="en-US" dirty="0"/>
          </a:p>
        </p:txBody>
      </p:sp>
      <p:pic>
        <p:nvPicPr>
          <p:cNvPr id="3" name="Picture 2" descr="Screen Shot 2013-11-18 at 11.35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582" y="272055"/>
            <a:ext cx="52832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6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1-18 at 4.58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214"/>
            <a:ext cx="9144000" cy="3221774"/>
          </a:xfrm>
          <a:prstGeom prst="rect">
            <a:avLst/>
          </a:prstGeom>
        </p:spPr>
      </p:pic>
      <p:pic>
        <p:nvPicPr>
          <p:cNvPr id="5" name="Picture 4" descr="2013_11_03 wells 76-79 and 80-8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838" y="3106560"/>
            <a:ext cx="4229507" cy="3411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172029" y="3789156"/>
            <a:ext cx="1301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pCM66T control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760280" y="4783186"/>
            <a:ext cx="313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*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543484" y="3789156"/>
            <a:ext cx="1301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A2-1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911067" y="3784114"/>
            <a:ext cx="1301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A2-5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304852" y="3779074"/>
            <a:ext cx="1301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A2-6  (pCM66T)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681777" y="3784530"/>
            <a:ext cx="1301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A2-17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831227" y="3786640"/>
            <a:ext cx="1301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A2-22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137321" y="2851527"/>
            <a:ext cx="5245446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 colony that is correct is supposed to have 1044 </a:t>
            </a:r>
            <a:r>
              <a:rPr lang="en-US" sz="1400" dirty="0" err="1" smtClean="0"/>
              <a:t>bp.</a:t>
            </a:r>
            <a:r>
              <a:rPr lang="en-US" sz="1400" dirty="0" smtClean="0"/>
              <a:t>  Is this incorrect?  These colonies, including A2-1 and A2-6 have more like 1300 </a:t>
            </a:r>
            <a:r>
              <a:rPr lang="en-US" sz="1400" dirty="0" err="1" smtClean="0"/>
              <a:t>bp.</a:t>
            </a:r>
            <a:endParaRPr lang="en-US" sz="1400" dirty="0"/>
          </a:p>
          <a:p>
            <a:r>
              <a:rPr lang="en-US" sz="1400" dirty="0" smtClean="0"/>
              <a:t>This is also true of the colonies screened 11/2, 2 slides ago with orange writing.  </a:t>
            </a:r>
          </a:p>
          <a:p>
            <a:endParaRPr lang="en-US" sz="1400" dirty="0"/>
          </a:p>
          <a:p>
            <a:r>
              <a:rPr lang="en-US" sz="1400" dirty="0" smtClean="0"/>
              <a:t>I re-calculated the distances below.  Also, check that the sketch of the completed construct is correct. 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788774"/>
              </p:ext>
            </p:extLst>
          </p:nvPr>
        </p:nvGraphicFramePr>
        <p:xfrm>
          <a:off x="4137321" y="4688326"/>
          <a:ext cx="4876800" cy="20777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19200"/>
                <a:gridCol w="1219200"/>
                <a:gridCol w="1219200"/>
                <a:gridCol w="12192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100" dirty="0" smtClean="0"/>
                        <a:t>Primers: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dirty="0" smtClean="0"/>
                        <a:t>BP in templates</a:t>
                      </a:r>
                      <a:r>
                        <a:rPr lang="en-US" sz="1100" baseline="0" dirty="0" smtClean="0"/>
                        <a:t> and construct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F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Desired </a:t>
                      </a:r>
                      <a:r>
                        <a:rPr lang="en-US" sz="1100" dirty="0" err="1" smtClean="0"/>
                        <a:t>bp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pCM66T template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267 (before </a:t>
                      </a:r>
                      <a:r>
                        <a:rPr lang="en-US" sz="1100" dirty="0" err="1" smtClean="0"/>
                        <a:t>OriV</a:t>
                      </a:r>
                      <a:r>
                        <a:rPr lang="en-US" sz="1100" dirty="0" smtClean="0"/>
                        <a:t>)</a:t>
                      </a:r>
                      <a:r>
                        <a:rPr lang="en-US" sz="1100" baseline="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269 (Inside ColE1)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995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2225</a:t>
                      </a:r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267 (before </a:t>
                      </a:r>
                      <a:r>
                        <a:rPr lang="en-US" sz="1100" dirty="0" err="1" smtClean="0"/>
                        <a:t>OriV</a:t>
                      </a:r>
                      <a:r>
                        <a:rPr lang="en-US" sz="1100" dirty="0" smtClean="0"/>
                        <a:t>)</a:t>
                      </a:r>
                      <a:r>
                        <a:rPr lang="en-US" sz="1100" baseline="0" dirty="0" smtClean="0"/>
                        <a:t> </a:t>
                      </a:r>
                      <a:endParaRPr 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195 (inside </a:t>
                      </a:r>
                      <a:r>
                        <a:rPr lang="en-US" sz="1100" dirty="0" err="1" smtClean="0"/>
                        <a:t>IncP</a:t>
                      </a:r>
                      <a:r>
                        <a:rPr lang="en-US" sz="1100" dirty="0" smtClean="0"/>
                        <a:t> origin of transfer, </a:t>
                      </a:r>
                      <a:r>
                        <a:rPr lang="en-US" sz="1100" dirty="0" err="1" smtClean="0"/>
                        <a:t>TraJ</a:t>
                      </a:r>
                      <a:r>
                        <a:rPr lang="en-US" sz="1100" dirty="0" smtClean="0"/>
                        <a:t>’ {what I cut})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none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648</a:t>
                      </a:r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 rot="16200000">
            <a:off x="2076473" y="3789156"/>
            <a:ext cx="1301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A2-18  (pCM66T)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454302" y="3779074"/>
            <a:ext cx="1301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A2-21  (pCM66T)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2442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66988</TotalTime>
  <Words>1601</Words>
  <Application>Microsoft Macintosh PowerPoint</Application>
  <PresentationFormat>On-screen Show (4:3)</PresentationFormat>
  <Paragraphs>219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Janet Matsen</dc:creator>
  <cp:lastModifiedBy>Janet Matsen</cp:lastModifiedBy>
  <cp:revision>147</cp:revision>
  <cp:lastPrinted>2013-12-11T02:56:23Z</cp:lastPrinted>
  <dcterms:created xsi:type="dcterms:W3CDTF">2013-10-14T20:28:41Z</dcterms:created>
  <dcterms:modified xsi:type="dcterms:W3CDTF">2013-12-13T21:07:48Z</dcterms:modified>
</cp:coreProperties>
</file>